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7556500" cy="10693400"/>
  <p:notesSz cx="6797675" cy="9926638"/>
  <p:embeddedFontLst>
    <p:embeddedFont>
      <p:font typeface="Noto Sans JP Bold" panose="020B0600070205080204" charset="-128"/>
      <p:regular r:id="rId4"/>
      <p:bold r:id="rId5"/>
    </p:embeddedFont>
    <p:embeddedFont>
      <p:font typeface="Noto Sans JP Heavy" panose="020B0600070205080204" charset="-128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1373" y="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25725">
            <a:off x="-2060383" y="-2837404"/>
            <a:ext cx="12576881" cy="10512786"/>
            <a:chOff x="0" y="0"/>
            <a:chExt cx="4983480" cy="416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0964" cy="4112314"/>
            </a:xfrm>
            <a:custGeom>
              <a:avLst/>
              <a:gdLst/>
              <a:ahLst/>
              <a:cxnLst/>
              <a:rect l="l" t="t" r="r" b="b"/>
              <a:pathLst>
                <a:path w="4980964" h="4112314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 l="-11920" r="-11920"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411526" y="-69350"/>
            <a:ext cx="7788600" cy="7018459"/>
            <a:chOff x="0" y="0"/>
            <a:chExt cx="10384800" cy="935794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18999"/>
            </a:blip>
            <a:srcRect l="28376" r="28376"/>
            <a:stretch>
              <a:fillRect/>
            </a:stretch>
          </p:blipFill>
          <p:spPr>
            <a:xfrm>
              <a:off x="0" y="0"/>
              <a:ext cx="10384800" cy="935794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2111514" y="4421055"/>
            <a:ext cx="10517449" cy="6606663"/>
            <a:chOff x="0" y="0"/>
            <a:chExt cx="14023266" cy="88088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23266" cy="5296198"/>
            </a:xfrm>
            <a:custGeom>
              <a:avLst/>
              <a:gdLst/>
              <a:ahLst/>
              <a:cxnLst/>
              <a:rect l="l" t="t" r="r" b="b"/>
              <a:pathLst>
                <a:path w="14023266" h="5296198">
                  <a:moveTo>
                    <a:pt x="0" y="0"/>
                  </a:moveTo>
                  <a:lnTo>
                    <a:pt x="14023266" y="0"/>
                  </a:lnTo>
                  <a:lnTo>
                    <a:pt x="14023266" y="5296198"/>
                  </a:lnTo>
                  <a:lnTo>
                    <a:pt x="0" y="529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076566" y="3850591"/>
              <a:ext cx="11557572" cy="4958293"/>
              <a:chOff x="0" y="0"/>
              <a:chExt cx="3106480" cy="133270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06480" cy="1332705"/>
              </a:xfrm>
              <a:custGeom>
                <a:avLst/>
                <a:gdLst/>
                <a:ahLst/>
                <a:cxnLst/>
                <a:rect l="l" t="t" r="r" b="b"/>
                <a:pathLst>
                  <a:path w="3106480" h="1332705">
                    <a:moveTo>
                      <a:pt x="0" y="0"/>
                    </a:moveTo>
                    <a:lnTo>
                      <a:pt x="3106480" y="0"/>
                    </a:lnTo>
                    <a:lnTo>
                      <a:pt x="3106480" y="1332705"/>
                    </a:lnTo>
                    <a:lnTo>
                      <a:pt x="0" y="1332705"/>
                    </a:lnTo>
                    <a:close/>
                  </a:path>
                </a:pathLst>
              </a:custGeom>
              <a:solidFill>
                <a:srgbClr val="C8D92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106480" cy="13708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37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4899872" y="4184766"/>
            <a:ext cx="2086498" cy="208649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46364" y="6254912"/>
            <a:ext cx="4107016" cy="1912891"/>
            <a:chOff x="0" y="0"/>
            <a:chExt cx="1655491" cy="7710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55491" cy="771064"/>
            </a:xfrm>
            <a:custGeom>
              <a:avLst/>
              <a:gdLst/>
              <a:ahLst/>
              <a:cxnLst/>
              <a:rect l="l" t="t" r="r" b="b"/>
              <a:pathLst>
                <a:path w="1655491" h="771064">
                  <a:moveTo>
                    <a:pt x="28276" y="0"/>
                  </a:moveTo>
                  <a:lnTo>
                    <a:pt x="1627215" y="0"/>
                  </a:lnTo>
                  <a:cubicBezTo>
                    <a:pt x="1642831" y="0"/>
                    <a:pt x="1655491" y="12659"/>
                    <a:pt x="1655491" y="28276"/>
                  </a:cubicBezTo>
                  <a:lnTo>
                    <a:pt x="1655491" y="742789"/>
                  </a:lnTo>
                  <a:cubicBezTo>
                    <a:pt x="1655491" y="758405"/>
                    <a:pt x="1642831" y="771064"/>
                    <a:pt x="1627215" y="771064"/>
                  </a:cubicBezTo>
                  <a:lnTo>
                    <a:pt x="28276" y="771064"/>
                  </a:lnTo>
                  <a:cubicBezTo>
                    <a:pt x="12659" y="771064"/>
                    <a:pt x="0" y="758405"/>
                    <a:pt x="0" y="742789"/>
                  </a:cubicBezTo>
                  <a:lnTo>
                    <a:pt x="0" y="28276"/>
                  </a:lnTo>
                  <a:cubicBezTo>
                    <a:pt x="0" y="12659"/>
                    <a:pt x="12659" y="0"/>
                    <a:pt x="2827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B0941E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55491" cy="809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8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6507" y="2856258"/>
            <a:ext cx="974640" cy="468661"/>
            <a:chOff x="0" y="0"/>
            <a:chExt cx="349289" cy="16795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9289" cy="167958"/>
            </a:xfrm>
            <a:custGeom>
              <a:avLst/>
              <a:gdLst/>
              <a:ahLst/>
              <a:cxnLst/>
              <a:rect l="l" t="t" r="r" b="b"/>
              <a:pathLst>
                <a:path w="349289" h="167958">
                  <a:moveTo>
                    <a:pt x="83979" y="0"/>
                  </a:moveTo>
                  <a:lnTo>
                    <a:pt x="265310" y="0"/>
                  </a:lnTo>
                  <a:cubicBezTo>
                    <a:pt x="311691" y="0"/>
                    <a:pt x="349289" y="37599"/>
                    <a:pt x="349289" y="83979"/>
                  </a:cubicBezTo>
                  <a:lnTo>
                    <a:pt x="349289" y="83979"/>
                  </a:lnTo>
                  <a:cubicBezTo>
                    <a:pt x="349289" y="106251"/>
                    <a:pt x="340441" y="127612"/>
                    <a:pt x="324692" y="143361"/>
                  </a:cubicBezTo>
                  <a:cubicBezTo>
                    <a:pt x="308943" y="159110"/>
                    <a:pt x="287583" y="167958"/>
                    <a:pt x="265310" y="167958"/>
                  </a:cubicBezTo>
                  <a:lnTo>
                    <a:pt x="83979" y="167958"/>
                  </a:lnTo>
                  <a:cubicBezTo>
                    <a:pt x="37599" y="167958"/>
                    <a:pt x="0" y="130359"/>
                    <a:pt x="0" y="83979"/>
                  </a:cubicBezTo>
                  <a:lnTo>
                    <a:pt x="0" y="83979"/>
                  </a:lnTo>
                  <a:cubicBezTo>
                    <a:pt x="0" y="37599"/>
                    <a:pt x="37599" y="0"/>
                    <a:pt x="83979" y="0"/>
                  </a:cubicBezTo>
                  <a:close/>
                </a:path>
              </a:pathLst>
            </a:custGeom>
            <a:solidFill>
              <a:srgbClr val="B0941E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49289" cy="206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140" y="3439880"/>
            <a:ext cx="974640" cy="468661"/>
            <a:chOff x="0" y="0"/>
            <a:chExt cx="349289" cy="16795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289" cy="167958"/>
            </a:xfrm>
            <a:custGeom>
              <a:avLst/>
              <a:gdLst/>
              <a:ahLst/>
              <a:cxnLst/>
              <a:rect l="l" t="t" r="r" b="b"/>
              <a:pathLst>
                <a:path w="349289" h="167958">
                  <a:moveTo>
                    <a:pt x="83979" y="0"/>
                  </a:moveTo>
                  <a:lnTo>
                    <a:pt x="265310" y="0"/>
                  </a:lnTo>
                  <a:cubicBezTo>
                    <a:pt x="311691" y="0"/>
                    <a:pt x="349289" y="37599"/>
                    <a:pt x="349289" y="83979"/>
                  </a:cubicBezTo>
                  <a:lnTo>
                    <a:pt x="349289" y="83979"/>
                  </a:lnTo>
                  <a:cubicBezTo>
                    <a:pt x="349289" y="106251"/>
                    <a:pt x="340441" y="127612"/>
                    <a:pt x="324692" y="143361"/>
                  </a:cubicBezTo>
                  <a:cubicBezTo>
                    <a:pt x="308943" y="159110"/>
                    <a:pt x="287583" y="167958"/>
                    <a:pt x="265310" y="167958"/>
                  </a:cubicBezTo>
                  <a:lnTo>
                    <a:pt x="83979" y="167958"/>
                  </a:lnTo>
                  <a:cubicBezTo>
                    <a:pt x="37599" y="167958"/>
                    <a:pt x="0" y="130359"/>
                    <a:pt x="0" y="83979"/>
                  </a:cubicBezTo>
                  <a:lnTo>
                    <a:pt x="0" y="83979"/>
                  </a:lnTo>
                  <a:cubicBezTo>
                    <a:pt x="0" y="37599"/>
                    <a:pt x="37599" y="0"/>
                    <a:pt x="83979" y="0"/>
                  </a:cubicBezTo>
                  <a:close/>
                </a:path>
              </a:pathLst>
            </a:custGeom>
            <a:solidFill>
              <a:srgbClr val="B0941E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49289" cy="206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87773" y="4023501"/>
            <a:ext cx="974640" cy="468661"/>
            <a:chOff x="0" y="0"/>
            <a:chExt cx="349289" cy="1679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9289" cy="167958"/>
            </a:xfrm>
            <a:custGeom>
              <a:avLst/>
              <a:gdLst/>
              <a:ahLst/>
              <a:cxnLst/>
              <a:rect l="l" t="t" r="r" b="b"/>
              <a:pathLst>
                <a:path w="349289" h="167958">
                  <a:moveTo>
                    <a:pt x="83979" y="0"/>
                  </a:moveTo>
                  <a:lnTo>
                    <a:pt x="265310" y="0"/>
                  </a:lnTo>
                  <a:cubicBezTo>
                    <a:pt x="311691" y="0"/>
                    <a:pt x="349289" y="37599"/>
                    <a:pt x="349289" y="83979"/>
                  </a:cubicBezTo>
                  <a:lnTo>
                    <a:pt x="349289" y="83979"/>
                  </a:lnTo>
                  <a:cubicBezTo>
                    <a:pt x="349289" y="106251"/>
                    <a:pt x="340441" y="127612"/>
                    <a:pt x="324692" y="143361"/>
                  </a:cubicBezTo>
                  <a:cubicBezTo>
                    <a:pt x="308943" y="159110"/>
                    <a:pt x="287583" y="167958"/>
                    <a:pt x="265310" y="167958"/>
                  </a:cubicBezTo>
                  <a:lnTo>
                    <a:pt x="83979" y="167958"/>
                  </a:lnTo>
                  <a:cubicBezTo>
                    <a:pt x="37599" y="167958"/>
                    <a:pt x="0" y="130359"/>
                    <a:pt x="0" y="83979"/>
                  </a:cubicBezTo>
                  <a:lnTo>
                    <a:pt x="0" y="83979"/>
                  </a:lnTo>
                  <a:cubicBezTo>
                    <a:pt x="0" y="37599"/>
                    <a:pt x="37599" y="0"/>
                    <a:pt x="83979" y="0"/>
                  </a:cubicBezTo>
                  <a:close/>
                </a:path>
              </a:pathLst>
            </a:custGeom>
            <a:solidFill>
              <a:srgbClr val="B0941E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49289" cy="206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97248" y="8186854"/>
            <a:ext cx="6326580" cy="1503356"/>
            <a:chOff x="0" y="0"/>
            <a:chExt cx="2550171" cy="60598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550171" cy="605986"/>
            </a:xfrm>
            <a:custGeom>
              <a:avLst/>
              <a:gdLst/>
              <a:ahLst/>
              <a:cxnLst/>
              <a:rect l="l" t="t" r="r" b="b"/>
              <a:pathLst>
                <a:path w="2550171" h="605986">
                  <a:moveTo>
                    <a:pt x="18356" y="0"/>
                  </a:moveTo>
                  <a:lnTo>
                    <a:pt x="2531815" y="0"/>
                  </a:lnTo>
                  <a:cubicBezTo>
                    <a:pt x="2541953" y="0"/>
                    <a:pt x="2550171" y="8218"/>
                    <a:pt x="2550171" y="18356"/>
                  </a:cubicBezTo>
                  <a:lnTo>
                    <a:pt x="2550171" y="587630"/>
                  </a:lnTo>
                  <a:cubicBezTo>
                    <a:pt x="2550171" y="592498"/>
                    <a:pt x="2548237" y="597167"/>
                    <a:pt x="2544795" y="600609"/>
                  </a:cubicBezTo>
                  <a:cubicBezTo>
                    <a:pt x="2541352" y="604052"/>
                    <a:pt x="2536683" y="605986"/>
                    <a:pt x="2531815" y="605986"/>
                  </a:cubicBezTo>
                  <a:lnTo>
                    <a:pt x="18356" y="605986"/>
                  </a:lnTo>
                  <a:cubicBezTo>
                    <a:pt x="13487" y="605986"/>
                    <a:pt x="8819" y="604052"/>
                    <a:pt x="5376" y="600609"/>
                  </a:cubicBezTo>
                  <a:cubicBezTo>
                    <a:pt x="1934" y="597167"/>
                    <a:pt x="0" y="592498"/>
                    <a:pt x="0" y="587630"/>
                  </a:cubicBezTo>
                  <a:lnTo>
                    <a:pt x="0" y="18356"/>
                  </a:lnTo>
                  <a:cubicBezTo>
                    <a:pt x="0" y="13487"/>
                    <a:pt x="1934" y="8819"/>
                    <a:pt x="5376" y="5376"/>
                  </a:cubicBezTo>
                  <a:cubicBezTo>
                    <a:pt x="8819" y="1934"/>
                    <a:pt x="13487" y="0"/>
                    <a:pt x="1835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B0941E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550171" cy="644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8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94871" y="376711"/>
            <a:ext cx="1346277" cy="1349192"/>
            <a:chOff x="0" y="0"/>
            <a:chExt cx="812800" cy="81456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4560"/>
            </a:xfrm>
            <a:custGeom>
              <a:avLst/>
              <a:gdLst/>
              <a:ahLst/>
              <a:cxnLst/>
              <a:rect l="l" t="t" r="r" b="b"/>
              <a:pathLst>
                <a:path w="812800" h="814560">
                  <a:moveTo>
                    <a:pt x="406400" y="0"/>
                  </a:moveTo>
                  <a:cubicBezTo>
                    <a:pt x="181951" y="0"/>
                    <a:pt x="0" y="182346"/>
                    <a:pt x="0" y="407280"/>
                  </a:cubicBezTo>
                  <a:cubicBezTo>
                    <a:pt x="0" y="632215"/>
                    <a:pt x="181951" y="814560"/>
                    <a:pt x="406400" y="814560"/>
                  </a:cubicBezTo>
                  <a:cubicBezTo>
                    <a:pt x="630849" y="814560"/>
                    <a:pt x="812800" y="632215"/>
                    <a:pt x="812800" y="407280"/>
                  </a:cubicBezTo>
                  <a:cubicBezTo>
                    <a:pt x="812800" y="18234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C04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315"/>
              <a:ext cx="660400" cy="680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690277" y="7755781"/>
            <a:ext cx="1837096" cy="427542"/>
          </a:xfrm>
          <a:custGeom>
            <a:avLst/>
            <a:gdLst/>
            <a:ahLst/>
            <a:cxnLst/>
            <a:rect l="l" t="t" r="r" b="b"/>
            <a:pathLst>
              <a:path w="1837096" h="427542">
                <a:moveTo>
                  <a:pt x="0" y="0"/>
                </a:moveTo>
                <a:lnTo>
                  <a:pt x="1837095" y="0"/>
                </a:lnTo>
                <a:lnTo>
                  <a:pt x="1837095" y="427543"/>
                </a:lnTo>
                <a:lnTo>
                  <a:pt x="0" y="427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Freeform 33"/>
          <p:cNvSpPr/>
          <p:nvPr/>
        </p:nvSpPr>
        <p:spPr>
          <a:xfrm>
            <a:off x="5790436" y="2516347"/>
            <a:ext cx="1150301" cy="1392194"/>
          </a:xfrm>
          <a:custGeom>
            <a:avLst/>
            <a:gdLst/>
            <a:ahLst/>
            <a:cxnLst/>
            <a:rect l="l" t="t" r="r" b="b"/>
            <a:pathLst>
              <a:path w="1150301" h="1392194">
                <a:moveTo>
                  <a:pt x="0" y="0"/>
                </a:moveTo>
                <a:lnTo>
                  <a:pt x="1150300" y="0"/>
                </a:lnTo>
                <a:lnTo>
                  <a:pt x="1150300" y="1392194"/>
                </a:lnTo>
                <a:lnTo>
                  <a:pt x="0" y="1392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4" name="Group 34"/>
          <p:cNvGrpSpPr/>
          <p:nvPr/>
        </p:nvGrpSpPr>
        <p:grpSpPr>
          <a:xfrm>
            <a:off x="4936848" y="4257832"/>
            <a:ext cx="2016532" cy="201653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28492" y="1427682"/>
            <a:ext cx="6064092" cy="126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2"/>
              </a:lnSpc>
            </a:pPr>
            <a:r>
              <a:rPr lang="en-US" sz="3665" b="1" spc="234">
                <a:solidFill>
                  <a:srgbClr val="B0941E"/>
                </a:solidFill>
                <a:latin typeface="Noto Sans JP Heavy"/>
                <a:ea typeface="Noto Sans JP Heavy"/>
                <a:cs typeface="Noto Sans JP Heavy"/>
                <a:sym typeface="Noto Sans JP Heavy"/>
              </a:rPr>
              <a:t>農業者年金地域別</a:t>
            </a:r>
          </a:p>
          <a:p>
            <a:pPr algn="ctr">
              <a:lnSpc>
                <a:spcPts val="5132"/>
              </a:lnSpc>
              <a:spcBef>
                <a:spcPct val="0"/>
              </a:spcBef>
            </a:pPr>
            <a:r>
              <a:rPr lang="en-US" sz="3665" b="1" spc="234">
                <a:solidFill>
                  <a:srgbClr val="B0941E"/>
                </a:solidFill>
                <a:latin typeface="Noto Sans JP Heavy"/>
                <a:ea typeface="Noto Sans JP Heavy"/>
                <a:cs typeface="Noto Sans JP Heavy"/>
                <a:sym typeface="Noto Sans JP Heavy"/>
              </a:rPr>
              <a:t>普及推進セミナー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7194" y="438457"/>
            <a:ext cx="1081630" cy="26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spcBef>
                <a:spcPct val="0"/>
              </a:spcBef>
            </a:pPr>
            <a:r>
              <a:rPr lang="en-US" sz="1583" b="1" spc="112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参加費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7194" y="693512"/>
            <a:ext cx="1096639" cy="52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en-US" sz="3059" b="1" spc="455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無料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35946" y="7845865"/>
            <a:ext cx="1520628" cy="23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8"/>
              </a:lnSpc>
              <a:spcBef>
                <a:spcPct val="0"/>
              </a:spcBef>
            </a:pPr>
            <a:r>
              <a:rPr lang="en-US" sz="1413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セミナー内容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62413" y="1150350"/>
            <a:ext cx="4354370" cy="27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4"/>
              </a:lnSpc>
              <a:spcBef>
                <a:spcPct val="0"/>
              </a:spcBef>
            </a:pPr>
            <a:r>
              <a:rPr lang="en-US" sz="1638" b="1">
                <a:solidFill>
                  <a:srgbClr val="B0941E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まだ加入していない方へ、今こそチャンス！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940668" y="2870216"/>
            <a:ext cx="4804242" cy="35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2026年3月6日（</a:t>
            </a:r>
            <a:r>
              <a:rPr lang="ja-JP" alt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金</a:t>
            </a:r>
            <a:r>
              <a:rPr 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）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931869" y="4037458"/>
            <a:ext cx="4813041" cy="35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zh-TW" alt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玉名市民会館</a:t>
            </a:r>
            <a:r>
              <a:rPr lang="ja-JP" alt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</a:t>
            </a:r>
            <a:r>
              <a:rPr lang="zh-TW" altLang="en-US" sz="2147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第１会議室</a:t>
            </a:r>
            <a:endParaRPr lang="en-US" sz="2147" b="1" dirty="0">
              <a:solidFill>
                <a:srgbClr val="525151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931869" y="3453837"/>
            <a:ext cx="4813041" cy="38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147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午後1時30分～3時30分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98406" y="2905776"/>
            <a:ext cx="953375" cy="33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6"/>
              </a:lnSpc>
              <a:spcBef>
                <a:spcPct val="0"/>
              </a:spcBef>
            </a:pPr>
            <a:r>
              <a:rPr lang="en-US" sz="1947" b="1" spc="523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日程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87773" y="3489397"/>
            <a:ext cx="953375" cy="33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6"/>
              </a:lnSpc>
              <a:spcBef>
                <a:spcPct val="0"/>
              </a:spcBef>
            </a:pPr>
            <a:r>
              <a:rPr lang="en-US" sz="1947" b="1" u="none" spc="523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時間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98406" y="4073018"/>
            <a:ext cx="953375" cy="33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6"/>
              </a:lnSpc>
              <a:spcBef>
                <a:spcPct val="0"/>
              </a:spcBef>
            </a:pPr>
            <a:r>
              <a:rPr lang="en-US" sz="1947" b="1" u="none" spc="523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場所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318644" y="4995228"/>
            <a:ext cx="4475736" cy="1069185"/>
            <a:chOff x="0" y="0"/>
            <a:chExt cx="1804117" cy="43097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804117" cy="430976"/>
            </a:xfrm>
            <a:custGeom>
              <a:avLst/>
              <a:gdLst/>
              <a:ahLst/>
              <a:cxnLst/>
              <a:rect l="l" t="t" r="r" b="b"/>
              <a:pathLst>
                <a:path w="1804117" h="430976">
                  <a:moveTo>
                    <a:pt x="25946" y="0"/>
                  </a:moveTo>
                  <a:lnTo>
                    <a:pt x="1778171" y="0"/>
                  </a:lnTo>
                  <a:cubicBezTo>
                    <a:pt x="1785052" y="0"/>
                    <a:pt x="1791652" y="2734"/>
                    <a:pt x="1796518" y="7599"/>
                  </a:cubicBezTo>
                  <a:cubicBezTo>
                    <a:pt x="1801384" y="12465"/>
                    <a:pt x="1804117" y="19065"/>
                    <a:pt x="1804117" y="25946"/>
                  </a:cubicBezTo>
                  <a:lnTo>
                    <a:pt x="1804117" y="405030"/>
                  </a:lnTo>
                  <a:cubicBezTo>
                    <a:pt x="1804117" y="411911"/>
                    <a:pt x="1801384" y="418511"/>
                    <a:pt x="1796518" y="423376"/>
                  </a:cubicBezTo>
                  <a:cubicBezTo>
                    <a:pt x="1791652" y="428242"/>
                    <a:pt x="1785052" y="430976"/>
                    <a:pt x="1778171" y="430976"/>
                  </a:cubicBezTo>
                  <a:lnTo>
                    <a:pt x="25946" y="430976"/>
                  </a:lnTo>
                  <a:cubicBezTo>
                    <a:pt x="19065" y="430976"/>
                    <a:pt x="12465" y="428242"/>
                    <a:pt x="7599" y="423376"/>
                  </a:cubicBezTo>
                  <a:cubicBezTo>
                    <a:pt x="2734" y="418511"/>
                    <a:pt x="0" y="411911"/>
                    <a:pt x="0" y="405030"/>
                  </a:cubicBezTo>
                  <a:lnTo>
                    <a:pt x="0" y="25946"/>
                  </a:lnTo>
                  <a:cubicBezTo>
                    <a:pt x="0" y="19065"/>
                    <a:pt x="2734" y="12465"/>
                    <a:pt x="7599" y="7599"/>
                  </a:cubicBezTo>
                  <a:cubicBezTo>
                    <a:pt x="12465" y="2734"/>
                    <a:pt x="19065" y="0"/>
                    <a:pt x="25946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B0941E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804117" cy="469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8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482415" y="5152791"/>
            <a:ext cx="4417457" cy="72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587" b="1" u="sng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申し込み方法</a:t>
            </a:r>
            <a:r>
              <a:rPr lang="en-US" sz="1587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　　　　　　　　　　　　　　　</a:t>
            </a:r>
          </a:p>
          <a:p>
            <a:pPr algn="l">
              <a:lnSpc>
                <a:spcPts val="1802"/>
              </a:lnSpc>
            </a:pPr>
            <a:r>
              <a:rPr lang="en-US" sz="1287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お住まいの市町村農業委員会へ裏面にてお申し込み</a:t>
            </a:r>
          </a:p>
          <a:p>
            <a:pPr algn="l">
              <a:lnSpc>
                <a:spcPts val="1802"/>
              </a:lnSpc>
              <a:spcBef>
                <a:spcPct val="0"/>
              </a:spcBef>
            </a:pPr>
            <a:r>
              <a:rPr lang="en-US" sz="1287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ください。締め切りは、2026年 2月24日（火）までです。　　　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147211" y="7182270"/>
            <a:ext cx="3738612" cy="78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6"/>
              </a:lnSpc>
            </a:pPr>
            <a:r>
              <a:rPr lang="en-US" sz="10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１級ファイナンシャル・プランニング技能士。</a:t>
            </a:r>
          </a:p>
          <a:p>
            <a:pPr algn="l">
              <a:lnSpc>
                <a:spcPts val="1626"/>
              </a:lnSpc>
            </a:pPr>
            <a:r>
              <a:rPr lang="en-US" sz="10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22 年間農業団体職員として農地相談や新規就農相談などの</a:t>
            </a:r>
          </a:p>
          <a:p>
            <a:pPr algn="l">
              <a:lnSpc>
                <a:spcPts val="1626"/>
              </a:lnSpc>
            </a:pPr>
            <a:r>
              <a:rPr lang="en-US" sz="10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業務に従事。退職後、2017年開業。</a:t>
            </a:r>
          </a:p>
          <a:p>
            <a:pPr algn="l">
              <a:lnSpc>
                <a:spcPts val="1626"/>
              </a:lnSpc>
            </a:pPr>
            <a:r>
              <a:rPr lang="en-US" sz="10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農業者向けリタイアメントプランの相談・提案などを行う。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147211" y="6278778"/>
            <a:ext cx="3518651" cy="83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4"/>
              </a:lnSpc>
            </a:pPr>
            <a:r>
              <a:rPr lang="en-US" sz="1231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セミナー：「知らなきゃもったいない！</a:t>
            </a:r>
          </a:p>
          <a:p>
            <a:pPr algn="l">
              <a:lnSpc>
                <a:spcPts val="1724"/>
              </a:lnSpc>
            </a:pPr>
            <a:r>
              <a:rPr lang="en-US" sz="1231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　　　　　農業者年金のホントの話」</a:t>
            </a:r>
          </a:p>
          <a:p>
            <a:pPr algn="l">
              <a:lnSpc>
                <a:spcPts val="1724"/>
              </a:lnSpc>
            </a:pPr>
            <a:r>
              <a:rPr lang="en-US" sz="1231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講師：榊原喜久　氏</a:t>
            </a:r>
          </a:p>
          <a:p>
            <a:pPr algn="l">
              <a:lnSpc>
                <a:spcPts val="1724"/>
              </a:lnSpc>
              <a:spcBef>
                <a:spcPct val="0"/>
              </a:spcBef>
            </a:pPr>
            <a:r>
              <a:rPr lang="en-US" sz="1231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（株式会社アセット榊代表取締役）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46568" y="8291433"/>
            <a:ext cx="5898342" cy="151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同じように何十年も農業を続けてきても、老後に「使えるお金」には大きな差が</a:t>
            </a:r>
          </a:p>
          <a:p>
            <a:pPr algn="l">
              <a:lnSpc>
                <a:spcPts val="1784"/>
              </a:lnSpc>
            </a:pP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生まれます。その差は、働き方や経営センスの違いではありません。</a:t>
            </a:r>
          </a:p>
          <a:p>
            <a:pPr algn="l">
              <a:lnSpc>
                <a:spcPts val="1784"/>
              </a:lnSpc>
            </a:pP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違いを生むのは、「年金や制度について、きちんと知っていたかどうか」</a:t>
            </a:r>
          </a:p>
          <a:p>
            <a:pPr algn="l">
              <a:lnSpc>
                <a:spcPts val="1784"/>
              </a:lnSpc>
            </a:pP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――ただそれだけです。</a:t>
            </a:r>
          </a:p>
          <a:p>
            <a:pPr marL="0" lvl="0" indent="0" algn="l">
              <a:lnSpc>
                <a:spcPts val="1784"/>
              </a:lnSpc>
              <a:spcBef>
                <a:spcPct val="0"/>
              </a:spcBef>
            </a:pP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本セミナーでは</a:t>
            </a:r>
            <a:r>
              <a:rPr lang="en-US" sz="1129" b="1" u="none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、農業者年金の特徴を、iDeCoやNISAなど他の制度と比較しながら、分かりやすく</a:t>
            </a:r>
            <a:r>
              <a:rPr lang="en-US" sz="1129" b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解説します。将来に備える第一歩として</a:t>
            </a:r>
            <a:r>
              <a:rPr lang="en-US" sz="1129" b="1" u="none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、ぜひこの機会にご参加ください。</a:t>
            </a:r>
          </a:p>
          <a:p>
            <a:pPr marL="0" lvl="0" indent="0" algn="l">
              <a:lnSpc>
                <a:spcPts val="1784"/>
              </a:lnSpc>
              <a:spcBef>
                <a:spcPct val="0"/>
              </a:spcBef>
            </a:pPr>
            <a:endParaRPr lang="en-US" sz="1129" b="1" u="none">
              <a:solidFill>
                <a:srgbClr val="525151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980539" y="10008575"/>
            <a:ext cx="3619794" cy="29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  <a:spcBef>
                <a:spcPct val="0"/>
              </a:spcBef>
            </a:pPr>
            <a:r>
              <a:rPr lang="en-US" sz="1768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主催：（一社）熊本県農業会議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846899" y="4478205"/>
            <a:ext cx="2639994" cy="23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2"/>
              </a:lnSpc>
              <a:spcBef>
                <a:spcPct val="0"/>
              </a:spcBef>
            </a:pPr>
            <a:r>
              <a:rPr lang="en-US" sz="1394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（</a:t>
            </a:r>
            <a:r>
              <a:rPr lang="en-US" sz="1394" b="1" dirty="0" err="1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熊本県</a:t>
            </a:r>
            <a:r>
              <a:rPr lang="ja-JP" altLang="en-US" sz="1394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玉名市岩崎</a:t>
            </a:r>
            <a:r>
              <a:rPr lang="en-US" altLang="ja-JP" sz="1394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152-2</a:t>
            </a:r>
            <a:r>
              <a:rPr lang="en-US" sz="1394" b="1" dirty="0">
                <a:solidFill>
                  <a:srgbClr val="525151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）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34699" y="1217734"/>
            <a:ext cx="1081630" cy="38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6"/>
              </a:lnSpc>
            </a:pPr>
            <a:r>
              <a:rPr lang="en-US" sz="1083" b="1" spc="76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ぜひご参加</a:t>
            </a:r>
          </a:p>
          <a:p>
            <a:pPr algn="ctr">
              <a:lnSpc>
                <a:spcPts val="1516"/>
              </a:lnSpc>
              <a:spcBef>
                <a:spcPct val="0"/>
              </a:spcBef>
            </a:pPr>
            <a:r>
              <a:rPr lang="en-US" sz="1083" b="1" spc="76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ください！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D025EA99-C0E6-FD4D-2C78-1D7F4CB960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910870"/>
              </p:ext>
            </p:extLst>
          </p:nvPr>
        </p:nvGraphicFramePr>
        <p:xfrm>
          <a:off x="72231" y="428625"/>
          <a:ext cx="7412037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9166966" imgH="6080571" progId="Excel.Sheet.12">
                  <p:embed/>
                </p:oleObj>
              </mc:Choice>
              <mc:Fallback>
                <p:oleObj name="Worksheet" r:id="rId3" imgW="9166966" imgH="60805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31" y="428625"/>
                        <a:ext cx="7412037" cy="491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474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142</Words>
  <Application>Microsoft Office PowerPoint</Application>
  <PresentationFormat>ユーザー設定</PresentationFormat>
  <Paragraphs>32</Paragraphs>
  <Slides>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Noto Sans JP Heavy</vt:lpstr>
      <vt:lpstr>Noto Sans JP Bold</vt:lpstr>
      <vt:lpstr>Arial</vt:lpstr>
      <vt:lpstr>Calibri</vt:lpstr>
      <vt:lpstr>Office Theme</vt:lpstr>
      <vt:lpstr>Microsoft Excel ワークシート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黄緑　白　ナチュラル　写真　法律事務所　遺産相続　セミナー　チラシ　A4のコピー</dc:title>
  <cp:lastModifiedBy>L2409035</cp:lastModifiedBy>
  <cp:revision>8</cp:revision>
  <cp:lastPrinted>2026-02-06T04:26:43Z</cp:lastPrinted>
  <dcterms:created xsi:type="dcterms:W3CDTF">2006-08-16T00:00:00Z</dcterms:created>
  <dcterms:modified xsi:type="dcterms:W3CDTF">2026-02-09T02:28:52Z</dcterms:modified>
  <dc:identifier>DAHAZ69I-Sc</dc:identifier>
</cp:coreProperties>
</file>